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2" r:id="rId4"/>
    <p:sldId id="263"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0CA86-470A-472B-B0FB-80F9F605FB92}" v="5" dt="2021-06-13T18:45:07.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6/13/2021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6442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1618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6/13/2021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3238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9718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1569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3559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38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4780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7265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279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6/13/2021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33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6/13/2021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54057776"/>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ProjecticumDataScience/Project-3-lectoraa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63BB2CD-F8C2-4268-9853-7E4573B058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80" cy="6857999"/>
          </a:xfrm>
          <a:prstGeom prst="rect">
            <a:avLst/>
          </a:prstGeom>
        </p:spPr>
      </p:pic>
      <p:sp>
        <p:nvSpPr>
          <p:cNvPr id="11" name="Rectangle 1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99716-9466-4285-950B-BC85CFA5DDA6}"/>
              </a:ext>
            </a:extLst>
          </p:cNvPr>
          <p:cNvSpPr>
            <a:spLocks noGrp="1"/>
          </p:cNvSpPr>
          <p:nvPr>
            <p:ph type="ctrTitle"/>
          </p:nvPr>
        </p:nvSpPr>
        <p:spPr>
          <a:xfrm>
            <a:off x="961644" y="4572003"/>
            <a:ext cx="10268712" cy="1169121"/>
          </a:xfrm>
        </p:spPr>
        <p:txBody>
          <a:bodyPr anchor="ctr">
            <a:normAutofit fontScale="90000"/>
          </a:bodyPr>
          <a:lstStyle/>
          <a:p>
            <a:r>
              <a:rPr lang="nl-NL" sz="4500" dirty="0">
                <a:solidFill>
                  <a:schemeClr val="bg1"/>
                </a:solidFill>
              </a:rPr>
              <a:t>processing a </a:t>
            </a:r>
            <a:r>
              <a:rPr lang="nl-NL" sz="4500" dirty="0" err="1">
                <a:solidFill>
                  <a:schemeClr val="bg1"/>
                </a:solidFill>
              </a:rPr>
              <a:t>Transcription</a:t>
            </a:r>
            <a:r>
              <a:rPr lang="en-GB" sz="4500" dirty="0">
                <a:solidFill>
                  <a:schemeClr val="bg1"/>
                </a:solidFill>
              </a:rPr>
              <a:t>-analysis with R</a:t>
            </a:r>
            <a:r>
              <a:rPr lang="nl-NL" sz="4500" dirty="0">
                <a:solidFill>
                  <a:schemeClr val="bg1"/>
                </a:solidFill>
              </a:rPr>
              <a:t> </a:t>
            </a:r>
          </a:p>
        </p:txBody>
      </p:sp>
      <p:sp>
        <p:nvSpPr>
          <p:cNvPr id="3" name="Subtitle 2">
            <a:extLst>
              <a:ext uri="{FF2B5EF4-FFF2-40B4-BE49-F238E27FC236}">
                <a16:creationId xmlns:a16="http://schemas.microsoft.com/office/drawing/2014/main" id="{CE074509-5CE3-4F9B-9616-2F5D8EF32A81}"/>
              </a:ext>
            </a:extLst>
          </p:cNvPr>
          <p:cNvSpPr>
            <a:spLocks noGrp="1"/>
          </p:cNvSpPr>
          <p:nvPr>
            <p:ph type="subTitle" idx="1"/>
          </p:nvPr>
        </p:nvSpPr>
        <p:spPr>
          <a:xfrm>
            <a:off x="961644" y="5745015"/>
            <a:ext cx="10268712" cy="517315"/>
          </a:xfrm>
        </p:spPr>
        <p:txBody>
          <a:bodyPr anchor="ctr">
            <a:normAutofit/>
          </a:bodyPr>
          <a:lstStyle/>
          <a:p>
            <a:r>
              <a:rPr lang="en-GB" sz="2400" dirty="0"/>
              <a:t>Author: Claudia van der </a:t>
            </a:r>
            <a:r>
              <a:rPr lang="en-GB" sz="2400" dirty="0" err="1"/>
              <a:t>Zijden</a:t>
            </a:r>
            <a:r>
              <a:rPr lang="en-GB" sz="2400" dirty="0"/>
              <a:t> and Tiara Verweij</a:t>
            </a:r>
            <a:endParaRPr lang="nl-NL" sz="2400" dirty="0"/>
          </a:p>
        </p:txBody>
      </p:sp>
    </p:spTree>
    <p:extLst>
      <p:ext uri="{BB962C8B-B14F-4D97-AF65-F5344CB8AC3E}">
        <p14:creationId xmlns:p14="http://schemas.microsoft.com/office/powerpoint/2010/main" val="31474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D07C-1ECF-4A82-AA4F-405F06D06EC0}"/>
              </a:ext>
            </a:extLst>
          </p:cNvPr>
          <p:cNvSpPr>
            <a:spLocks noGrp="1"/>
          </p:cNvSpPr>
          <p:nvPr>
            <p:ph type="title"/>
          </p:nvPr>
        </p:nvSpPr>
        <p:spPr/>
        <p:txBody>
          <a:bodyPr/>
          <a:lstStyle/>
          <a:p>
            <a:r>
              <a:rPr lang="en-GB" dirty="0"/>
              <a:t>abstract</a:t>
            </a:r>
            <a:endParaRPr lang="nl-NL" dirty="0"/>
          </a:p>
        </p:txBody>
      </p:sp>
      <p:sp>
        <p:nvSpPr>
          <p:cNvPr id="3" name="Content Placeholder 2">
            <a:extLst>
              <a:ext uri="{FF2B5EF4-FFF2-40B4-BE49-F238E27FC236}">
                <a16:creationId xmlns:a16="http://schemas.microsoft.com/office/drawing/2014/main" id="{4AF154F2-318E-46AE-A074-03718EB9A56B}"/>
              </a:ext>
            </a:extLst>
          </p:cNvPr>
          <p:cNvSpPr>
            <a:spLocks noGrp="1"/>
          </p:cNvSpPr>
          <p:nvPr>
            <p:ph idx="1"/>
          </p:nvPr>
        </p:nvSpPr>
        <p:spPr/>
        <p:txBody>
          <a:bodyPr>
            <a:normAutofit/>
          </a:bodyPr>
          <a:lstStyle/>
          <a:p>
            <a:r>
              <a:rPr lang="en-GB" sz="1800" dirty="0"/>
              <a:t>As the world becomes increasingly digital, more and more biomedical engineers are lagging behind in the use of data analysis programmes. now that research can take place on an increasingly larger scale, there is a high demand for easy-to-use functions within R that biomedical engineers without programming skills can use. this project is about the data processing of a transcription analysis of Covid. with the ultimate goal that our script can be used for any transcription analysis. </a:t>
            </a:r>
          </a:p>
          <a:p>
            <a:endParaRPr lang="en-GB" sz="1800" dirty="0"/>
          </a:p>
          <a:p>
            <a:r>
              <a:rPr lang="en-GB" sz="1800" dirty="0"/>
              <a:t>Our main research question:</a:t>
            </a:r>
          </a:p>
          <a:p>
            <a:r>
              <a:rPr lang="en-GB" sz="1800" dirty="0"/>
              <a:t>Can we make a function that can import data from a transcription analysis and process the data to a quantification file?  </a:t>
            </a:r>
            <a:endParaRPr lang="nl-NL" sz="1800" dirty="0"/>
          </a:p>
        </p:txBody>
      </p:sp>
      <p:pic>
        <p:nvPicPr>
          <p:cNvPr id="4" name="Picture 3">
            <a:extLst>
              <a:ext uri="{FF2B5EF4-FFF2-40B4-BE49-F238E27FC236}">
                <a16:creationId xmlns:a16="http://schemas.microsoft.com/office/drawing/2014/main" id="{2B98AC25-572B-40AC-AEE2-CE459DC12B03}"/>
              </a:ext>
            </a:extLst>
          </p:cNvPr>
          <p:cNvPicPr>
            <a:picLocks noChangeAspect="1"/>
          </p:cNvPicPr>
          <p:nvPr/>
        </p:nvPicPr>
        <p:blipFill>
          <a:blip r:embed="rId2"/>
          <a:stretch>
            <a:fillRect/>
          </a:stretch>
        </p:blipFill>
        <p:spPr>
          <a:xfrm>
            <a:off x="9926216" y="0"/>
            <a:ext cx="2265784" cy="2265784"/>
          </a:xfrm>
          <a:prstGeom prst="rect">
            <a:avLst/>
          </a:prstGeom>
        </p:spPr>
      </p:pic>
      <p:pic>
        <p:nvPicPr>
          <p:cNvPr id="6" name="Picture 5">
            <a:extLst>
              <a:ext uri="{FF2B5EF4-FFF2-40B4-BE49-F238E27FC236}">
                <a16:creationId xmlns:a16="http://schemas.microsoft.com/office/drawing/2014/main" id="{ED7F796A-D3C6-4896-B4EF-F32A52EFEAA8}"/>
              </a:ext>
            </a:extLst>
          </p:cNvPr>
          <p:cNvPicPr>
            <a:picLocks noChangeAspect="1"/>
          </p:cNvPicPr>
          <p:nvPr/>
        </p:nvPicPr>
        <p:blipFill>
          <a:blip r:embed="rId3"/>
          <a:stretch>
            <a:fillRect/>
          </a:stretch>
        </p:blipFill>
        <p:spPr>
          <a:xfrm>
            <a:off x="7903028" y="1322756"/>
            <a:ext cx="2097347" cy="736008"/>
          </a:xfrm>
          <a:prstGeom prst="rect">
            <a:avLst/>
          </a:prstGeom>
        </p:spPr>
      </p:pic>
    </p:spTree>
    <p:extLst>
      <p:ext uri="{BB962C8B-B14F-4D97-AF65-F5344CB8AC3E}">
        <p14:creationId xmlns:p14="http://schemas.microsoft.com/office/powerpoint/2010/main" val="366516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EB03-67D3-4903-91A2-DBD7578511F6}"/>
              </a:ext>
            </a:extLst>
          </p:cNvPr>
          <p:cNvSpPr>
            <a:spLocks noGrp="1"/>
          </p:cNvSpPr>
          <p:nvPr>
            <p:ph type="title"/>
          </p:nvPr>
        </p:nvSpPr>
        <p:spPr/>
        <p:txBody>
          <a:bodyPr/>
          <a:lstStyle/>
          <a:p>
            <a:r>
              <a:rPr lang="en-GB" dirty="0"/>
              <a:t>Background information</a:t>
            </a:r>
            <a:endParaRPr lang="nl-NL" dirty="0"/>
          </a:p>
        </p:txBody>
      </p:sp>
      <p:sp>
        <p:nvSpPr>
          <p:cNvPr id="3" name="Content Placeholder 2">
            <a:extLst>
              <a:ext uri="{FF2B5EF4-FFF2-40B4-BE49-F238E27FC236}">
                <a16:creationId xmlns:a16="http://schemas.microsoft.com/office/drawing/2014/main" id="{3E966623-664B-46F4-B0B2-A76593E9673A}"/>
              </a:ext>
            </a:extLst>
          </p:cNvPr>
          <p:cNvSpPr>
            <a:spLocks noGrp="1"/>
          </p:cNvSpPr>
          <p:nvPr>
            <p:ph idx="1"/>
          </p:nvPr>
        </p:nvSpPr>
        <p:spPr/>
        <p:txBody>
          <a:bodyPr/>
          <a:lstStyle/>
          <a:p>
            <a:r>
              <a:rPr lang="en-GB" sz="1600" dirty="0"/>
              <a:t>the data that can be used for our product are </a:t>
            </a:r>
            <a:r>
              <a:rPr lang="en-GB" sz="1600" u="sng" dirty="0"/>
              <a:t>transcription analyses</a:t>
            </a:r>
            <a:r>
              <a:rPr lang="en-GB" sz="1600" dirty="0"/>
              <a:t>. the data processing of a transcription analysis follows the following workflow: Results Dataset (</a:t>
            </a:r>
            <a:r>
              <a:rPr lang="en-GB" sz="1600" dirty="0" err="1"/>
              <a:t>fastq</a:t>
            </a:r>
            <a:r>
              <a:rPr lang="en-GB" sz="1600" dirty="0"/>
              <a:t>) -&gt; Salmon (or other quantification programme) -&gt; </a:t>
            </a:r>
            <a:r>
              <a:rPr lang="en-GB" sz="1600" dirty="0" err="1"/>
              <a:t>Tximport</a:t>
            </a:r>
            <a:r>
              <a:rPr lang="en-GB" sz="1600" dirty="0"/>
              <a:t>/</a:t>
            </a:r>
            <a:r>
              <a:rPr lang="en-GB" sz="1600" dirty="0" err="1"/>
              <a:t>tximeta</a:t>
            </a:r>
            <a:r>
              <a:rPr lang="en-GB" sz="1600" dirty="0"/>
              <a:t> -&gt; Summarised experiment or count matrix - &gt; Shiny App. </a:t>
            </a:r>
            <a:r>
              <a:rPr lang="en-GB" sz="1600" dirty="0" err="1"/>
              <a:t>Tximport</a:t>
            </a:r>
            <a:r>
              <a:rPr lang="en-GB" sz="1600" dirty="0"/>
              <a:t>/</a:t>
            </a:r>
            <a:r>
              <a:rPr lang="en-GB" sz="1600" dirty="0" err="1"/>
              <a:t>tximeta</a:t>
            </a:r>
            <a:r>
              <a:rPr lang="en-GB" sz="1600" dirty="0"/>
              <a:t> is for importing salmon’s transcript-level quantifications and aggregate them to the gene level for gene-level differential expression analysis</a:t>
            </a:r>
          </a:p>
          <a:p>
            <a:r>
              <a:rPr lang="en-GB" sz="1600" dirty="0"/>
              <a:t>Salmon: Transcript quantification from RNA-</a:t>
            </a:r>
            <a:r>
              <a:rPr lang="en-GB" sz="1600" dirty="0" err="1"/>
              <a:t>seq</a:t>
            </a:r>
            <a:r>
              <a:rPr lang="en-GB" sz="1600" dirty="0"/>
              <a:t> data</a:t>
            </a:r>
          </a:p>
          <a:p>
            <a:r>
              <a:rPr lang="en-GB" sz="1600" dirty="0"/>
              <a:t>Salmon is used to quantify the abundance of </a:t>
            </a:r>
            <a:r>
              <a:rPr lang="en-GB" sz="1600" dirty="0" err="1"/>
              <a:t>rna</a:t>
            </a:r>
            <a:r>
              <a:rPr lang="en-GB" sz="1600" dirty="0"/>
              <a:t> transcripts using RNA-</a:t>
            </a:r>
            <a:r>
              <a:rPr lang="en-GB" sz="1600" dirty="0" err="1"/>
              <a:t>seq</a:t>
            </a:r>
            <a:r>
              <a:rPr lang="en-GB" sz="1600" dirty="0"/>
              <a:t> data. After the salmon commands finish running, you should have a directory named quants, which will have a sub-directory for each sample. These sub-directories contain the quantification results of salmon, as well as a lot of other information salmon records about the sample and the run. </a:t>
            </a:r>
          </a:p>
          <a:p>
            <a:endParaRPr lang="nl-NL" dirty="0"/>
          </a:p>
        </p:txBody>
      </p:sp>
    </p:spTree>
    <p:extLst>
      <p:ext uri="{BB962C8B-B14F-4D97-AF65-F5344CB8AC3E}">
        <p14:creationId xmlns:p14="http://schemas.microsoft.com/office/powerpoint/2010/main" val="151383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93F9-9111-450D-A588-587D576FD166}"/>
              </a:ext>
            </a:extLst>
          </p:cNvPr>
          <p:cNvSpPr>
            <a:spLocks noGrp="1"/>
          </p:cNvSpPr>
          <p:nvPr>
            <p:ph type="title"/>
          </p:nvPr>
        </p:nvSpPr>
        <p:spPr/>
        <p:txBody>
          <a:bodyPr/>
          <a:lstStyle/>
          <a:p>
            <a:r>
              <a:rPr lang="en-GB" dirty="0"/>
              <a:t>More about Salmon</a:t>
            </a:r>
            <a:endParaRPr lang="nl-NL" dirty="0"/>
          </a:p>
        </p:txBody>
      </p:sp>
      <p:sp>
        <p:nvSpPr>
          <p:cNvPr id="3" name="Content Placeholder 2">
            <a:extLst>
              <a:ext uri="{FF2B5EF4-FFF2-40B4-BE49-F238E27FC236}">
                <a16:creationId xmlns:a16="http://schemas.microsoft.com/office/drawing/2014/main" id="{C6832A9C-0F64-409C-86BB-2519A6D25FC8}"/>
              </a:ext>
            </a:extLst>
          </p:cNvPr>
          <p:cNvSpPr>
            <a:spLocks noGrp="1"/>
          </p:cNvSpPr>
          <p:nvPr>
            <p:ph idx="1"/>
          </p:nvPr>
        </p:nvSpPr>
        <p:spPr>
          <a:xfrm>
            <a:off x="6094476" y="5414842"/>
            <a:ext cx="5037757" cy="3593592"/>
          </a:xfrm>
        </p:spPr>
        <p:txBody>
          <a:bodyPr>
            <a:normAutofit/>
          </a:bodyPr>
          <a:lstStyle/>
          <a:p>
            <a:r>
              <a:rPr lang="nl-NL" sz="1100" b="0" i="0" dirty="0" err="1">
                <a:solidFill>
                  <a:srgbClr val="819198"/>
                </a:solidFill>
                <a:effectLst/>
                <a:latin typeface="Open Sans" panose="020B0604020202020204" pitchFamily="34" charset="0"/>
              </a:rPr>
              <a:t>RapMap</a:t>
            </a:r>
            <a:r>
              <a:rPr lang="nl-NL" sz="1100" b="0" i="0" dirty="0">
                <a:solidFill>
                  <a:srgbClr val="819198"/>
                </a:solidFill>
                <a:effectLst/>
                <a:latin typeface="Open Sans" panose="020B0604020202020204" pitchFamily="34" charset="0"/>
              </a:rPr>
              <a:t>: a </a:t>
            </a:r>
            <a:r>
              <a:rPr lang="nl-NL" sz="1100" b="0" i="0" dirty="0" err="1">
                <a:solidFill>
                  <a:srgbClr val="819198"/>
                </a:solidFill>
                <a:effectLst/>
                <a:latin typeface="Open Sans" panose="020B0604020202020204" pitchFamily="34" charset="0"/>
              </a:rPr>
              <a:t>rapid</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sensitive</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and</a:t>
            </a:r>
            <a:r>
              <a:rPr lang="nl-NL" sz="1100" b="0" i="0" dirty="0">
                <a:solidFill>
                  <a:srgbClr val="819198"/>
                </a:solidFill>
                <a:effectLst/>
                <a:latin typeface="Open Sans" panose="020B0604020202020204" pitchFamily="34" charset="0"/>
              </a:rPr>
              <a:t> accurate tool </a:t>
            </a:r>
            <a:r>
              <a:rPr lang="nl-NL" sz="1100" b="0" i="0" dirty="0" err="1">
                <a:solidFill>
                  <a:srgbClr val="819198"/>
                </a:solidFill>
                <a:effectLst/>
                <a:latin typeface="Open Sans" panose="020B0604020202020204" pitchFamily="34" charset="0"/>
              </a:rPr>
              <a:t>for</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mapping</a:t>
            </a:r>
            <a:r>
              <a:rPr lang="nl-NL" sz="1100" b="0" i="0" dirty="0">
                <a:solidFill>
                  <a:srgbClr val="819198"/>
                </a:solidFill>
                <a:effectLst/>
                <a:latin typeface="Open Sans" panose="020B0604020202020204" pitchFamily="34" charset="0"/>
              </a:rPr>
              <a:t> RNA-</a:t>
            </a:r>
            <a:r>
              <a:rPr lang="nl-NL" sz="1100" b="0" i="0" dirty="0" err="1">
                <a:solidFill>
                  <a:srgbClr val="819198"/>
                </a:solidFill>
                <a:effectLst/>
                <a:latin typeface="Open Sans" panose="020B0604020202020204" pitchFamily="34" charset="0"/>
              </a:rPr>
              <a:t>seq</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reads</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to</a:t>
            </a:r>
            <a:r>
              <a:rPr lang="nl-NL" sz="1100" b="0" i="0" dirty="0">
                <a:solidFill>
                  <a:srgbClr val="819198"/>
                </a:solidFill>
                <a:effectLst/>
                <a:latin typeface="Open Sans" panose="020B0604020202020204" pitchFamily="34" charset="0"/>
              </a:rPr>
              <a:t> transcriptomes. A. </a:t>
            </a:r>
            <a:r>
              <a:rPr lang="nl-NL" sz="1100" b="0" i="0" dirty="0" err="1">
                <a:solidFill>
                  <a:srgbClr val="819198"/>
                </a:solidFill>
                <a:effectLst/>
                <a:latin typeface="Open Sans" panose="020B0604020202020204" pitchFamily="34" charset="0"/>
              </a:rPr>
              <a:t>Srivastava</a:t>
            </a:r>
            <a:r>
              <a:rPr lang="nl-NL" sz="1100" b="0" i="0" dirty="0">
                <a:solidFill>
                  <a:srgbClr val="819198"/>
                </a:solidFill>
                <a:effectLst/>
                <a:latin typeface="Open Sans" panose="020B0604020202020204" pitchFamily="34" charset="0"/>
              </a:rPr>
              <a:t>, H. </a:t>
            </a:r>
            <a:r>
              <a:rPr lang="nl-NL" sz="1100" b="0" i="0" dirty="0" err="1">
                <a:solidFill>
                  <a:srgbClr val="819198"/>
                </a:solidFill>
                <a:effectLst/>
                <a:latin typeface="Open Sans" panose="020B0604020202020204" pitchFamily="34" charset="0"/>
              </a:rPr>
              <a:t>Sarkar</a:t>
            </a:r>
            <a:r>
              <a:rPr lang="nl-NL" sz="1100" b="0" i="0" dirty="0">
                <a:solidFill>
                  <a:srgbClr val="819198"/>
                </a:solidFill>
                <a:effectLst/>
                <a:latin typeface="Open Sans" panose="020B0604020202020204" pitchFamily="34" charset="0"/>
              </a:rPr>
              <a:t>, N. </a:t>
            </a:r>
            <a:r>
              <a:rPr lang="nl-NL" sz="1100" b="0" i="0" dirty="0" err="1">
                <a:solidFill>
                  <a:srgbClr val="819198"/>
                </a:solidFill>
                <a:effectLst/>
                <a:latin typeface="Open Sans" panose="020B0604020202020204" pitchFamily="34" charset="0"/>
              </a:rPr>
              <a:t>Gupta</a:t>
            </a:r>
            <a:r>
              <a:rPr lang="nl-NL" sz="1100" b="0" i="0" dirty="0">
                <a:solidFill>
                  <a:srgbClr val="819198"/>
                </a:solidFill>
                <a:effectLst/>
                <a:latin typeface="Open Sans" panose="020B0604020202020204" pitchFamily="34" charset="0"/>
              </a:rPr>
              <a:t>, R. </a:t>
            </a:r>
            <a:r>
              <a:rPr lang="nl-NL" sz="1100" b="0" i="0" dirty="0" err="1">
                <a:solidFill>
                  <a:srgbClr val="819198"/>
                </a:solidFill>
                <a:effectLst/>
                <a:latin typeface="Open Sans" panose="020B0604020202020204" pitchFamily="34" charset="0"/>
              </a:rPr>
              <a:t>Patro</a:t>
            </a:r>
            <a:r>
              <a:rPr lang="nl-NL" sz="1100" b="0" i="0" dirty="0">
                <a:solidFill>
                  <a:srgbClr val="819198"/>
                </a:solidFill>
                <a:effectLst/>
                <a:latin typeface="Open Sans" panose="020B0604020202020204" pitchFamily="34" charset="0"/>
              </a:rPr>
              <a:t>. </a:t>
            </a:r>
            <a:r>
              <a:rPr lang="nl-NL" sz="1100" b="0" i="0" dirty="0" err="1">
                <a:solidFill>
                  <a:srgbClr val="819198"/>
                </a:solidFill>
                <a:effectLst/>
                <a:latin typeface="Open Sans" panose="020B0604020202020204" pitchFamily="34" charset="0"/>
              </a:rPr>
              <a:t>Bioinformatics</a:t>
            </a:r>
            <a:r>
              <a:rPr lang="nl-NL" sz="1100" b="0" i="0" dirty="0">
                <a:solidFill>
                  <a:srgbClr val="819198"/>
                </a:solidFill>
                <a:effectLst/>
                <a:latin typeface="Open Sans" panose="020B0604020202020204" pitchFamily="34" charset="0"/>
              </a:rPr>
              <a:t> (2016) 32 (12): i192-i200.</a:t>
            </a:r>
            <a:endParaRPr lang="nl-NL" sz="1100" dirty="0"/>
          </a:p>
        </p:txBody>
      </p:sp>
      <p:pic>
        <p:nvPicPr>
          <p:cNvPr id="4" name="Picture 3">
            <a:extLst>
              <a:ext uri="{FF2B5EF4-FFF2-40B4-BE49-F238E27FC236}">
                <a16:creationId xmlns:a16="http://schemas.microsoft.com/office/drawing/2014/main" id="{A2E2FBE6-F466-4586-8D33-EBA6E3DAD6BE}"/>
              </a:ext>
            </a:extLst>
          </p:cNvPr>
          <p:cNvPicPr>
            <a:picLocks noChangeAspect="1"/>
          </p:cNvPicPr>
          <p:nvPr/>
        </p:nvPicPr>
        <p:blipFill>
          <a:blip r:embed="rId2"/>
          <a:stretch>
            <a:fillRect/>
          </a:stretch>
        </p:blipFill>
        <p:spPr>
          <a:xfrm>
            <a:off x="6094476" y="2659224"/>
            <a:ext cx="4398727" cy="2430425"/>
          </a:xfrm>
          <a:prstGeom prst="rect">
            <a:avLst/>
          </a:prstGeom>
        </p:spPr>
      </p:pic>
      <p:sp>
        <p:nvSpPr>
          <p:cNvPr id="5" name="TextBox 4">
            <a:extLst>
              <a:ext uri="{FF2B5EF4-FFF2-40B4-BE49-F238E27FC236}">
                <a16:creationId xmlns:a16="http://schemas.microsoft.com/office/drawing/2014/main" id="{92F2F9E2-A9D5-449F-B214-C89D115C8F8F}"/>
              </a:ext>
            </a:extLst>
          </p:cNvPr>
          <p:cNvSpPr txBox="1"/>
          <p:nvPr/>
        </p:nvSpPr>
        <p:spPr>
          <a:xfrm>
            <a:off x="687897" y="2474558"/>
            <a:ext cx="4639111" cy="400110"/>
          </a:xfrm>
          <a:prstGeom prst="rect">
            <a:avLst/>
          </a:prstGeom>
          <a:noFill/>
        </p:spPr>
        <p:txBody>
          <a:bodyPr wrap="square" rtlCol="0">
            <a:spAutoFit/>
          </a:bodyPr>
          <a:lstStyle/>
          <a:p>
            <a:r>
              <a:rPr lang="en-GB" sz="2000" dirty="0"/>
              <a:t>What is salmon and how does it work?</a:t>
            </a:r>
            <a:endParaRPr lang="nl-NL" sz="2000" dirty="0"/>
          </a:p>
        </p:txBody>
      </p:sp>
      <p:sp>
        <p:nvSpPr>
          <p:cNvPr id="6" name="TextBox 5">
            <a:extLst>
              <a:ext uri="{FF2B5EF4-FFF2-40B4-BE49-F238E27FC236}">
                <a16:creationId xmlns:a16="http://schemas.microsoft.com/office/drawing/2014/main" id="{1DDEAD5E-DD52-41E7-A3C5-0BF87924CBF7}"/>
              </a:ext>
            </a:extLst>
          </p:cNvPr>
          <p:cNvSpPr txBox="1"/>
          <p:nvPr/>
        </p:nvSpPr>
        <p:spPr>
          <a:xfrm>
            <a:off x="687898" y="3299850"/>
            <a:ext cx="4748169" cy="584775"/>
          </a:xfrm>
          <a:prstGeom prst="rect">
            <a:avLst/>
          </a:prstGeom>
          <a:noFill/>
        </p:spPr>
        <p:txBody>
          <a:bodyPr wrap="square" rtlCol="0">
            <a:spAutoFit/>
          </a:bodyPr>
          <a:lstStyle/>
          <a:p>
            <a:pPr marL="342900" indent="-342900">
              <a:buAutoNum type="arabicPeriod"/>
            </a:pPr>
            <a:r>
              <a:rPr lang="en-GB" sz="1600" dirty="0"/>
              <a:t>Indexing</a:t>
            </a:r>
          </a:p>
          <a:p>
            <a:pPr marL="342900" indent="-342900">
              <a:buAutoNum type="arabicPeriod"/>
            </a:pPr>
            <a:r>
              <a:rPr lang="en-GB" sz="1600" dirty="0"/>
              <a:t>Quasi mapping and abundance estimation</a:t>
            </a:r>
            <a:endParaRPr lang="nl-NL" sz="1600" dirty="0"/>
          </a:p>
        </p:txBody>
      </p:sp>
    </p:spTree>
    <p:extLst>
      <p:ext uri="{BB962C8B-B14F-4D97-AF65-F5344CB8AC3E}">
        <p14:creationId xmlns:p14="http://schemas.microsoft.com/office/powerpoint/2010/main" val="3675963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9F25-B364-4DBC-A139-219165E8F6A8}"/>
              </a:ext>
            </a:extLst>
          </p:cNvPr>
          <p:cNvSpPr>
            <a:spLocks noGrp="1"/>
          </p:cNvSpPr>
          <p:nvPr>
            <p:ph type="title"/>
          </p:nvPr>
        </p:nvSpPr>
        <p:spPr/>
        <p:txBody>
          <a:bodyPr/>
          <a:lstStyle/>
          <a:p>
            <a:r>
              <a:rPr lang="en-GB" dirty="0"/>
              <a:t>Our product</a:t>
            </a:r>
            <a:endParaRPr lang="nl-NL" dirty="0"/>
          </a:p>
        </p:txBody>
      </p:sp>
      <p:sp>
        <p:nvSpPr>
          <p:cNvPr id="3" name="Content Placeholder 2">
            <a:extLst>
              <a:ext uri="{FF2B5EF4-FFF2-40B4-BE49-F238E27FC236}">
                <a16:creationId xmlns:a16="http://schemas.microsoft.com/office/drawing/2014/main" id="{C4F6EB1C-95C7-47AA-ABE3-1118132E525F}"/>
              </a:ext>
            </a:extLst>
          </p:cNvPr>
          <p:cNvSpPr>
            <a:spLocks noGrp="1"/>
          </p:cNvSpPr>
          <p:nvPr>
            <p:ph idx="1"/>
          </p:nvPr>
        </p:nvSpPr>
        <p:spPr/>
        <p:txBody>
          <a:bodyPr/>
          <a:lstStyle/>
          <a:p>
            <a:r>
              <a:rPr lang="en-GB" dirty="0">
                <a:hlinkClick r:id="rId2"/>
              </a:rPr>
              <a:t>https://github.com/ProjecticumDataScience/Project-3-lectoraat</a:t>
            </a:r>
            <a:endParaRPr lang="en-GB" dirty="0"/>
          </a:p>
          <a:p>
            <a:endParaRPr lang="nl-NL" dirty="0"/>
          </a:p>
        </p:txBody>
      </p:sp>
    </p:spTree>
    <p:extLst>
      <p:ext uri="{BB962C8B-B14F-4D97-AF65-F5344CB8AC3E}">
        <p14:creationId xmlns:p14="http://schemas.microsoft.com/office/powerpoint/2010/main" val="4139508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C6B3-1ACC-4C78-8163-2A7180E4642B}"/>
              </a:ext>
            </a:extLst>
          </p:cNvPr>
          <p:cNvSpPr>
            <a:spLocks noGrp="1"/>
          </p:cNvSpPr>
          <p:nvPr>
            <p:ph type="title"/>
          </p:nvPr>
        </p:nvSpPr>
        <p:spPr/>
        <p:txBody>
          <a:bodyPr/>
          <a:lstStyle/>
          <a:p>
            <a:r>
              <a:rPr lang="en-GB" dirty="0"/>
              <a:t>for the next researchers</a:t>
            </a:r>
            <a:endParaRPr lang="nl-NL" dirty="0"/>
          </a:p>
        </p:txBody>
      </p:sp>
      <p:sp>
        <p:nvSpPr>
          <p:cNvPr id="3" name="Content Placeholder 2">
            <a:extLst>
              <a:ext uri="{FF2B5EF4-FFF2-40B4-BE49-F238E27FC236}">
                <a16:creationId xmlns:a16="http://schemas.microsoft.com/office/drawing/2014/main" id="{AAE4F3D6-0FF8-4020-836A-E24FB0B272D7}"/>
              </a:ext>
            </a:extLst>
          </p:cNvPr>
          <p:cNvSpPr>
            <a:spLocks noGrp="1"/>
          </p:cNvSpPr>
          <p:nvPr>
            <p:ph idx="1"/>
          </p:nvPr>
        </p:nvSpPr>
        <p:spPr/>
        <p:txBody>
          <a:bodyPr/>
          <a:lstStyle/>
          <a:p>
            <a:pPr marL="457200" indent="-457200">
              <a:buFontTx/>
              <a:buChar char="-"/>
            </a:pPr>
            <a:r>
              <a:rPr lang="en-GB" dirty="0"/>
              <a:t>Using </a:t>
            </a:r>
            <a:r>
              <a:rPr lang="en-GB" dirty="0" err="1"/>
              <a:t>Tximport</a:t>
            </a:r>
            <a:r>
              <a:rPr lang="en-GB" dirty="0"/>
              <a:t>/</a:t>
            </a:r>
            <a:r>
              <a:rPr lang="en-GB" dirty="0" err="1"/>
              <a:t>tximeta</a:t>
            </a:r>
            <a:endParaRPr lang="en-GB" dirty="0"/>
          </a:p>
          <a:p>
            <a:pPr marL="457200" indent="-457200">
              <a:buFontTx/>
              <a:buChar char="-"/>
            </a:pPr>
            <a:r>
              <a:rPr lang="en-GB" dirty="0"/>
              <a:t>Deseq2</a:t>
            </a:r>
          </a:p>
          <a:p>
            <a:pPr marL="457200" indent="-457200">
              <a:buFontTx/>
              <a:buChar char="-"/>
            </a:pPr>
            <a:r>
              <a:rPr lang="en-GB" dirty="0"/>
              <a:t>Shiny App</a:t>
            </a:r>
          </a:p>
          <a:p>
            <a:pPr marL="457200" indent="-457200">
              <a:buFontTx/>
              <a:buChar char="-"/>
            </a:pPr>
            <a:endParaRPr lang="en-GB" dirty="0"/>
          </a:p>
          <a:p>
            <a:pPr marL="457200" indent="-457200">
              <a:buFontTx/>
              <a:buChar char="-"/>
            </a:pPr>
            <a:endParaRPr lang="en-GB" dirty="0"/>
          </a:p>
          <a:p>
            <a:pPr marL="457200" indent="-457200">
              <a:buFontTx/>
              <a:buChar char="-"/>
            </a:pPr>
            <a:endParaRPr lang="nl-NL" dirty="0"/>
          </a:p>
        </p:txBody>
      </p:sp>
    </p:spTree>
    <p:extLst>
      <p:ext uri="{BB962C8B-B14F-4D97-AF65-F5344CB8AC3E}">
        <p14:creationId xmlns:p14="http://schemas.microsoft.com/office/powerpoint/2010/main" val="1600473857"/>
      </p:ext>
    </p:extLst>
  </p:cSld>
  <p:clrMapOvr>
    <a:masterClrMapping/>
  </p:clrMapOvr>
</p:sld>
</file>

<file path=ppt/theme/theme1.xml><?xml version="1.0" encoding="utf-8"?>
<a:theme xmlns:a="http://schemas.openxmlformats.org/drawingml/2006/main" name="Juxtapos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Ion</Template>
  <TotalTime>4766</TotalTime>
  <Words>355</Words>
  <Application>Microsoft Office PowerPoint</Application>
  <PresentationFormat>Widescreen</PresentationFormat>
  <Paragraphs>23</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Franklin Gothic Demi Cond</vt:lpstr>
      <vt:lpstr>Franklin Gothic Medium</vt:lpstr>
      <vt:lpstr>Open Sans</vt:lpstr>
      <vt:lpstr>Wingdings</vt:lpstr>
      <vt:lpstr>JuxtaposeVTI</vt:lpstr>
      <vt:lpstr>processing a Transcription-analysis with R </vt:lpstr>
      <vt:lpstr>abstract</vt:lpstr>
      <vt:lpstr>Background information</vt:lpstr>
      <vt:lpstr>More about Salmon</vt:lpstr>
      <vt:lpstr>Our product</vt:lpstr>
      <vt:lpstr>for the next researchers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 Transcription-analysis</dc:title>
  <dc:creator>dick verweij</dc:creator>
  <cp:lastModifiedBy>dick verweij</cp:lastModifiedBy>
  <cp:revision>4</cp:revision>
  <dcterms:created xsi:type="dcterms:W3CDTF">2021-06-10T11:35:05Z</dcterms:created>
  <dcterms:modified xsi:type="dcterms:W3CDTF">2021-06-13T19:40:52Z</dcterms:modified>
</cp:coreProperties>
</file>